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69" r:id="rId2"/>
    <p:sldId id="256" r:id="rId3"/>
    <p:sldId id="257" r:id="rId4"/>
    <p:sldId id="258" r:id="rId5"/>
    <p:sldId id="268" r:id="rId6"/>
    <p:sldId id="266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151113-69DA-4E42-BD62-5315FE31CCC0}">
          <p14:sldIdLst>
            <p14:sldId id="269"/>
            <p14:sldId id="256"/>
            <p14:sldId id="257"/>
            <p14:sldId id="258"/>
            <p14:sldId id="268"/>
            <p14:sldId id="266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44" y="7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69F8C-EB60-4F96-A79D-83CCFAFB7B66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23E07-97CF-41A1-999E-D0C50C4880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76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12465555" y="6046294"/>
            <a:ext cx="2271539" cy="2070765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64871" y="931546"/>
            <a:ext cx="12900659" cy="1764030"/>
          </a:xfrm>
        </p:spPr>
        <p:txBody>
          <a:bodyPr anchor="b">
            <a:normAutofit/>
          </a:bodyPr>
          <a:lstStyle>
            <a:lvl1pPr algn="r">
              <a:defRPr sz="63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64871" y="2700336"/>
            <a:ext cx="12900659" cy="2103120"/>
          </a:xfrm>
        </p:spPr>
        <p:txBody>
          <a:bodyPr/>
          <a:lstStyle>
            <a:lvl1pPr marL="0" marR="52249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194560" y="7215188"/>
            <a:ext cx="9265920" cy="438150"/>
          </a:xfrm>
        </p:spPr>
        <p:txBody>
          <a:bodyPr tIns="0" bIns="0" anchor="t"/>
          <a:lstStyle>
            <a:lvl1pPr algn="r">
              <a:defRPr sz="1400"/>
            </a:lvl1pPr>
          </a:lstStyle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194560" y="6780845"/>
            <a:ext cx="9265920" cy="438150"/>
          </a:xfrm>
        </p:spPr>
        <p:txBody>
          <a:bodyPr tIns="0" bIns="0" anchor="b"/>
          <a:lstStyle>
            <a:lvl1pPr algn="r">
              <a:defRPr sz="1600"/>
            </a:lvl1pPr>
          </a:lstStyle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3427595" y="6902769"/>
            <a:ext cx="804672" cy="438150"/>
          </a:xfrm>
        </p:spPr>
        <p:txBody>
          <a:bodyPr anchor="ctr"/>
          <a:lstStyle>
            <a:lvl1pPr algn="ctr">
              <a:defRPr sz="1900">
                <a:solidFill>
                  <a:srgbClr val="FFFFFF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0" y="457200"/>
            <a:ext cx="3048000" cy="658368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457200"/>
            <a:ext cx="9997440" cy="658368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0993"/>
            <a:ext cx="13167360" cy="167883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259370"/>
            <a:ext cx="13167360" cy="5486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66330" y="7776058"/>
            <a:ext cx="3413760" cy="36210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777164"/>
            <a:ext cx="6816090" cy="360997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11255" y="8441"/>
            <a:ext cx="14607891" cy="820427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marL="0" algn="ctr" defTabSz="1306220" rtl="0" eaLnBrk="1" latinLnBrk="0" hangingPunct="1"/>
            <a:endParaRPr kumimoji="0" lang="en-US" sz="26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12465555" y="112542"/>
            <a:ext cx="2271539" cy="2070765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29011" y="7772400"/>
            <a:ext cx="3413760" cy="365760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91001" y="7777164"/>
            <a:ext cx="6816090" cy="360997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521690" y="971550"/>
            <a:ext cx="804672" cy="360997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10350071" y="11257"/>
            <a:ext cx="4276578" cy="2280252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8441"/>
            <a:ext cx="14619146" cy="821272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757"/>
            <a:ext cx="11582400" cy="1634490"/>
          </a:xfrm>
        </p:spPr>
        <p:txBody>
          <a:bodyPr anchor="ctr"/>
          <a:lstStyle>
            <a:lvl1pPr marL="0" algn="l">
              <a:buNone/>
              <a:defRPr sz="51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60243"/>
            <a:ext cx="6217920" cy="2743200"/>
          </a:xfrm>
        </p:spPr>
        <p:txBody>
          <a:bodyPr anchor="t"/>
          <a:lstStyle>
            <a:lvl1pPr marL="78373" indent="0" algn="l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066925"/>
            <a:ext cx="6461760" cy="543115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066925"/>
            <a:ext cx="6461760" cy="543115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66330" y="7777163"/>
            <a:ext cx="3413760" cy="36210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777163"/>
            <a:ext cx="6816090" cy="36210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143232" y="7777163"/>
            <a:ext cx="804672" cy="362102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17" y="348879"/>
            <a:ext cx="1706880" cy="7384694"/>
          </a:xfrm>
        </p:spPr>
        <p:txBody>
          <a:bodyPr vert="vert270" anchor="b"/>
          <a:lstStyle>
            <a:lvl1pPr marL="0" algn="ctr">
              <a:defRPr sz="47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4010" y="348878"/>
            <a:ext cx="929638" cy="3621024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2300" b="0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184010" y="4112549"/>
            <a:ext cx="929638" cy="3621024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2300" b="0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235568" y="348878"/>
            <a:ext cx="10972800" cy="3621024"/>
          </a:xfrm>
        </p:spPr>
        <p:txBody>
          <a:bodyPr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568" y="4112549"/>
            <a:ext cx="10972800" cy="362102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66330" y="7777163"/>
            <a:ext cx="3408883" cy="36210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31520" y="7777163"/>
            <a:ext cx="6817766" cy="36210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143232" y="7779715"/>
            <a:ext cx="804672" cy="362102"/>
          </a:xfrm>
        </p:spPr>
        <p:txBody>
          <a:bodyPr/>
          <a:lstStyle>
            <a:lvl1pPr algn="ctr">
              <a:defRPr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66330" y="7777163"/>
            <a:ext cx="3413760" cy="362102"/>
          </a:xfrm>
        </p:spPr>
        <p:txBody>
          <a:bodyPr/>
          <a:lstStyle/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1520" y="7778269"/>
            <a:ext cx="6816090" cy="360997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143232" y="7777163"/>
            <a:ext cx="804672" cy="362102"/>
          </a:xfrm>
        </p:spPr>
        <p:txBody>
          <a:bodyPr/>
          <a:lstStyle/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130" y="441197"/>
            <a:ext cx="1463040" cy="7132320"/>
          </a:xfrm>
        </p:spPr>
        <p:txBody>
          <a:bodyPr vert="vert270" anchor="b"/>
          <a:lstStyle>
            <a:lvl1pPr marL="0" marR="26124" algn="r">
              <a:spcBef>
                <a:spcPts val="0"/>
              </a:spcBef>
              <a:buNone/>
              <a:defRPr sz="41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17370" y="441197"/>
            <a:ext cx="3901440" cy="713232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42000" y="384048"/>
            <a:ext cx="8441741" cy="7187184"/>
          </a:xfrm>
        </p:spPr>
        <p:txBody>
          <a:bodyPr/>
          <a:lstStyle>
            <a:lvl1pPr>
              <a:spcBef>
                <a:spcPts val="0"/>
              </a:spcBef>
              <a:defRPr sz="43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46362" y="7867498"/>
            <a:ext cx="3413760" cy="362102"/>
          </a:xfrm>
        </p:spPr>
        <p:txBody>
          <a:bodyPr/>
          <a:lstStyle>
            <a:lvl1pPr>
              <a:defRPr sz="1300"/>
            </a:lvl1pPr>
          </a:lstStyle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7370" y="7867498"/>
            <a:ext cx="8228992" cy="362102"/>
          </a:xfrm>
        </p:spPr>
        <p:txBody>
          <a:bodyPr/>
          <a:lstStyle>
            <a:lvl1pPr>
              <a:defRPr sz="1300"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56922" y="7867498"/>
            <a:ext cx="804672" cy="362102"/>
          </a:xfrm>
        </p:spPr>
        <p:txBody>
          <a:bodyPr/>
          <a:lstStyle>
            <a:lvl1pPr>
              <a:defRPr sz="1300"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130" y="181075"/>
            <a:ext cx="1463040" cy="7680960"/>
          </a:xfrm>
        </p:spPr>
        <p:txBody>
          <a:bodyPr vert="vert270" anchor="b"/>
          <a:lstStyle>
            <a:lvl1pPr marL="0" algn="l">
              <a:buNone/>
              <a:defRPr sz="43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1179" y="448759"/>
            <a:ext cx="11733581" cy="658368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7040880"/>
            <a:ext cx="11733581" cy="82296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73107" y="7867498"/>
            <a:ext cx="3364992" cy="362102"/>
          </a:xfrm>
        </p:spPr>
        <p:txBody>
          <a:bodyPr/>
          <a:lstStyle>
            <a:lvl1pPr>
              <a:defRPr sz="1300"/>
            </a:lvl1pPr>
          </a:lstStyle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72691" y="7868603"/>
            <a:ext cx="7916915" cy="362102"/>
          </a:xfrm>
        </p:spPr>
        <p:txBody>
          <a:bodyPr/>
          <a:lstStyle>
            <a:lvl1pPr>
              <a:defRPr sz="1300"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147507" y="7867498"/>
            <a:ext cx="585216" cy="362102"/>
          </a:xfrm>
        </p:spPr>
        <p:txBody>
          <a:bodyPr/>
          <a:lstStyle>
            <a:lvl1pPr algn="ctr">
              <a:defRPr sz="1300"/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11255" y="16882"/>
            <a:ext cx="14607891" cy="820427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8441"/>
            <a:ext cx="14619146" cy="821272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10350071" y="5938092"/>
            <a:ext cx="4276578" cy="2280252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31520" y="320993"/>
            <a:ext cx="13167360" cy="1678838"/>
          </a:xfrm>
          <a:prstGeom prst="rect">
            <a:avLst/>
          </a:prstGeom>
        </p:spPr>
        <p:txBody>
          <a:bodyPr vert="horz" lIns="130622" tIns="65311" rIns="130622" bIns="65311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31520" y="2259370"/>
            <a:ext cx="13167360" cy="5486400"/>
          </a:xfrm>
          <a:prstGeom prst="rect">
            <a:avLst/>
          </a:prstGeom>
        </p:spPr>
        <p:txBody>
          <a:bodyPr vert="horz" lIns="130622" tIns="65311" rIns="130622" bIns="65311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666330" y="7777163"/>
            <a:ext cx="3413760" cy="362102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4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31520" y="7778269"/>
            <a:ext cx="6816090" cy="360997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2143232" y="7777163"/>
            <a:ext cx="804672" cy="362102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ctr" eaLnBrk="1" latinLnBrk="0" hangingPunct="1">
              <a:defRPr kumimoji="0" sz="1700">
                <a:solidFill>
                  <a:schemeClr val="tx1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marL="692297" algn="l" rtl="0" eaLnBrk="1" latinLnBrk="0" hangingPunct="1">
        <a:spcBef>
          <a:spcPct val="0"/>
        </a:spcBef>
        <a:buNone/>
        <a:defRPr kumimoji="0" sz="60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640048" indent="-548613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75598" indent="-408194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80527" indent="-326555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indent="-300431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886" indent="-300431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612441" indent="-300431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8183" indent="-300431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51" indent="-261244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92106" indent="-261244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t="27431" r="66789" b="44097"/>
          <a:stretch/>
        </p:blipFill>
        <p:spPr bwMode="auto">
          <a:xfrm>
            <a:off x="635000" y="800100"/>
            <a:ext cx="1930400" cy="160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9" t="33159" r="20132" b="52431"/>
          <a:stretch/>
        </p:blipFill>
        <p:spPr bwMode="auto">
          <a:xfrm>
            <a:off x="11303000" y="800100"/>
            <a:ext cx="198120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6700" y="800100"/>
            <a:ext cx="825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donis-web"/>
                <a:ea typeface="adonis-web"/>
              </a:rPr>
              <a:t>       SCHOOL OF DATA SCIENCE &amp; FORECASTING</a:t>
            </a:r>
            <a:endParaRPr lang="en-IN" sz="3600" b="1" dirty="0">
              <a:latin typeface="adonis-web"/>
              <a:ea typeface="adonis-we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8500" y="5257800"/>
            <a:ext cx="314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>
              <a:latin typeface="Arial Narrow" pitchFamily="34" charset="0"/>
            </a:endParaRPr>
          </a:p>
          <a:p>
            <a:endParaRPr lang="en-US" sz="4000" dirty="0" smtClean="0">
              <a:latin typeface="Arial Narrow" pitchFamily="34" charset="0"/>
            </a:endParaRPr>
          </a:p>
          <a:p>
            <a:endParaRPr lang="en-US" sz="4000" dirty="0">
              <a:latin typeface="Arial Narrow" pitchFamily="34" charset="0"/>
            </a:endParaRPr>
          </a:p>
          <a:p>
            <a:r>
              <a:rPr lang="en-US" sz="4000" dirty="0" smtClean="0">
                <a:latin typeface="Arial Narrow" pitchFamily="34" charset="0"/>
              </a:rPr>
              <a:t>~</a:t>
            </a:r>
            <a:r>
              <a:rPr lang="en-US" sz="3200" dirty="0" smtClean="0">
                <a:latin typeface="Arial Narrow" pitchFamily="34" charset="0"/>
              </a:rPr>
              <a:t>DATA DEVIANS                                                                                                                          PRESENTS    </a:t>
            </a:r>
            <a:endParaRPr lang="en-IN" sz="3200" dirty="0">
              <a:latin typeface="Arial Narrow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6800" y="3022600"/>
            <a:ext cx="7797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 smtClean="0"/>
              <a:t>PROBLEM: “VEHICLE HOTSPOT ZONE”</a:t>
            </a:r>
            <a:endParaRPr lang="en-IN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9900" y="4457700"/>
            <a:ext cx="558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r>
              <a:rPr lang="en-US" sz="3200" b="1" dirty="0" smtClean="0"/>
              <a:t>2024-2025</a:t>
            </a:r>
            <a:endParaRPr lang="en-IN" sz="32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8" t="29128" r="38482" b="61787"/>
          <a:stretch/>
        </p:blipFill>
        <p:spPr bwMode="auto">
          <a:xfrm>
            <a:off x="4927601" y="2463800"/>
            <a:ext cx="44958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8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18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3: Machine Learning Model Development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 Selection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relevant features from the data to construct an effective machine learning model.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213854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443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924062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machine learning algorithms using historical data to predict hotspot zones with high accuracy.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442228"/>
            <a:ext cx="9306401" cy="1295400"/>
          </a:xfrm>
          <a:prstGeom prst="roundRect">
            <a:avLst>
              <a:gd name="adj" fmla="val 77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6720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6152436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Assessing model performance and refining algorithms to enhance predictive capabilities.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965200"/>
            <a:ext cx="7477601" cy="3144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b="1" kern="0" spc="-87" dirty="0" smtClean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857500"/>
            <a:ext cx="7477601" cy="26514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Identified the scenarios in which vehicle consider under the hotspot zone: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1750" dirty="0" smtClean="0"/>
              <a:t>High Coolant Temperature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1750" dirty="0" smtClean="0"/>
              <a:t>Driving Behavior</a:t>
            </a:r>
            <a:endParaRPr lang="en-US" sz="1750" dirty="0" smtClean="0"/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1750" dirty="0" smtClean="0"/>
              <a:t>High Traffic Congestion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1750" dirty="0" smtClean="0"/>
              <a:t>Accident Prone Area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1750" dirty="0" smtClean="0"/>
              <a:t>Area with security concerns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00" y="-1270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dirty="0" smtClean="0"/>
              <a:t>  </a:t>
            </a:r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833199" y="419101"/>
            <a:ext cx="7477601" cy="1663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the Problem Statement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2654300"/>
            <a:ext cx="7477601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AutoNum type="arabicPeriod"/>
            </a:pPr>
            <a:r>
              <a:rPr lang="en-US" sz="1600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Causes of Overheating</a:t>
            </a:r>
          </a:p>
          <a:p>
            <a:pPr>
              <a:lnSpc>
                <a:spcPts val="2799"/>
              </a:lnSpc>
            </a:pPr>
            <a:r>
              <a: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Factors </a:t>
            </a:r>
            <a:r>
              <a: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like extreme weather conditions and low coolant levels can lead to engine </a:t>
            </a:r>
            <a:r>
              <a:rPr lang="en-US" sz="16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overheating.</a:t>
            </a:r>
          </a:p>
          <a:p>
            <a:pPr marL="342900" indent="-342900">
              <a:lnSpc>
                <a:spcPts val="2799"/>
              </a:lnSpc>
              <a:buAutoNum type="arabicPeriod" startAt="2"/>
            </a:pPr>
            <a:endParaRPr lang="en-US" sz="1600" b="1" kern="0" spc="-44" dirty="0" smtClean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marL="342900" indent="-342900">
              <a:lnSpc>
                <a:spcPts val="2799"/>
              </a:lnSpc>
              <a:buAutoNum type="arabicPeriod" startAt="2"/>
            </a:pPr>
            <a:r>
              <a:rPr lang="en-US" sz="1600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Signs </a:t>
            </a:r>
            <a:r>
              <a:rPr lang="en-US" sz="16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of </a:t>
            </a:r>
            <a:r>
              <a:rPr lang="en-US" sz="1600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Vulnerability</a:t>
            </a:r>
          </a:p>
          <a:p>
            <a:pPr>
              <a:lnSpc>
                <a:spcPts val="2799"/>
              </a:lnSpc>
            </a:pPr>
            <a:r>
              <a: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Vulnerable vehicle components include the radiator, water pump, and thermostat</a:t>
            </a:r>
            <a:r>
              <a:rPr lang="en-US" sz="1600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>
              <a:lnSpc>
                <a:spcPts val="2799"/>
              </a:lnSpc>
            </a:pPr>
            <a:endParaRPr lang="en-US" sz="1600" kern="0" spc="-35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799"/>
              </a:lnSpc>
            </a:pPr>
            <a:r>
              <a:rPr lang="en-US" sz="1600" b="1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adonis-web" pitchFamily="34" charset="-120"/>
              </a:rPr>
              <a:t>3. </a:t>
            </a:r>
            <a:r>
              <a:rPr lang="en-US" sz="1600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Impact </a:t>
            </a:r>
            <a:r>
              <a:rPr lang="en-US" sz="16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 </a:t>
            </a:r>
            <a:r>
              <a:rPr lang="en-US" sz="1600" b="1" kern="0" spc="-44" dirty="0" smtClean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</a:t>
            </a:r>
          </a:p>
          <a:p>
            <a:pPr>
              <a:lnSpc>
                <a:spcPts val="2799"/>
              </a:lnSpc>
            </a:pPr>
            <a:r>
              <a: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Engine overheating can cause irreversible damage and affect vehicle performance.</a:t>
            </a:r>
            <a:endParaRPr lang="en-US" sz="1600" dirty="0"/>
          </a:p>
          <a:p>
            <a:pPr>
              <a:lnSpc>
                <a:spcPts val="2799"/>
              </a:lnSpc>
            </a:pPr>
            <a:endParaRPr lang="en-US" sz="1600" dirty="0"/>
          </a:p>
          <a:p>
            <a:pPr>
              <a:lnSpc>
                <a:spcPts val="2799"/>
              </a:lnSpc>
            </a:pPr>
            <a:endParaRPr lang="en-US" sz="1600" dirty="0"/>
          </a:p>
          <a:p>
            <a:pPr>
              <a:lnSpc>
                <a:spcPts val="2799"/>
              </a:lnSpc>
            </a:pPr>
            <a:endParaRPr lang="en-US" sz="1600" dirty="0"/>
          </a:p>
          <a:p>
            <a:pPr>
              <a:lnSpc>
                <a:spcPts val="2799"/>
              </a:lnSpc>
            </a:pPr>
            <a:endParaRPr lang="en-US" sz="1600" dirty="0"/>
          </a:p>
          <a:p>
            <a:pPr marL="342900" indent="-342900">
              <a:lnSpc>
                <a:spcPts val="2799"/>
              </a:lnSpc>
              <a:buAutoNum type="arabicPeriod"/>
            </a:pPr>
            <a:endParaRPr lang="en-US" sz="1600" dirty="0" smtClean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28211" y="5699403"/>
            <a:ext cx="16525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578197"/>
            <a:ext cx="246364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0"/>
            <a:ext cx="39751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695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Understanding the Concept of Vehicle Hotspot Zone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383048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Vehicle Hotspot Zone refers to areas with high traffic density and increased accident rates, leading to congestion and safety issues.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Identification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304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zones are often identified by analyzing historical traffic data and accident reports, pinpointing trouble spots.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136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Impact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8304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these zones can aid in city planning, traffic management, and enhanced safety measures.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38887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of Data Science in Addressing the Problem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52844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506861" y="532614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5360789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Data-driven Insights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84120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provides valuable insights into traffic patterns and accident occurrences, aiding in hotspot identification.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52844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92046" y="532614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455688" y="5360789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Predictive Modeling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455688" y="584120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predictive models helps in forecasting potential hotspot zones based on historical data and patterns.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118759" y="52844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277231" y="5326142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840873" y="5360789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Optimized Solutions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840873" y="584120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enables the development of optimized solutions for traffic management and urban planning.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66961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 smtClean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Importance of Identifying Hotspot Zones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91614"/>
            <a:ext cx="4542115" cy="1815386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621405"/>
            <a:ext cx="28007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Preventive Maintenance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Early identification helps in maintaining vehicle health and preventing breakdowns.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91614"/>
            <a:ext cx="4542115" cy="1815386"/>
          </a:xfrm>
          <a:prstGeom prst="roundRect">
            <a:avLst>
              <a:gd name="adj" fmla="val 605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621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Enhanced Safety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101822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Reducing the risk of accidents and fires arising from overheating vehicles.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800" y="5327094"/>
            <a:ext cx="9417486" cy="1295400"/>
          </a:xfrm>
          <a:prstGeom prst="roundRect">
            <a:avLst>
              <a:gd name="adj" fmla="val 77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4943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Savings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974794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Preventing major repairs and avoiding costly damage caused by engine overheating.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7452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2400" y="2055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25601" y="1447800"/>
            <a:ext cx="9639618" cy="16410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Factors Affecting Coolant Temperature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625601" y="2268319"/>
            <a:ext cx="3500278" cy="172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625601" y="2794000"/>
            <a:ext cx="3672204" cy="2841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 flipH="1">
            <a:off x="10515600" y="2794000"/>
            <a:ext cx="3035300" cy="24858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54200" y="2268319"/>
            <a:ext cx="2692400" cy="4094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854200" y="2476500"/>
            <a:ext cx="7264400" cy="46863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3500" dirty="0" smtClean="0"/>
              <a:t>Engine Speed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endParaRPr lang="en-US" sz="3500" dirty="0" smtClean="0"/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3500" dirty="0" smtClean="0"/>
              <a:t>Vehicle Speed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endParaRPr lang="en-US" sz="3500" dirty="0" smtClean="0"/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3500" dirty="0" smtClean="0"/>
              <a:t>Accelerator Pedal Position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endParaRPr lang="en-US" sz="3500" dirty="0" smtClean="0"/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Ø"/>
            </a:pPr>
            <a:r>
              <a:rPr lang="en-US" sz="3500" dirty="0" smtClean="0"/>
              <a:t>Total Distance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81833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97261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Roadmap for Solving the Problem Using Data Science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41433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504123" y="4785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26601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Collecting comprehensive data on traffic patterns, accident records, and vehicle movement.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70602" y="3841433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5926336" y="4785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Exploratory Analysis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70602" y="526601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Conducting in-depth data analysis to identify patterns, trends, and potential hotspot areas.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92816" y="3841433"/>
            <a:ext cx="308907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9348549" y="4785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Development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192816" y="5266015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machine learning models for accurate prediction and visualization of hotspot zones.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1: Data Collection and Preprocessing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3686" y="2528649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Sources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and gathering data from various sources, including traffic cameras, sensors, and GPS logs.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3686" y="4371023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Cleaning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Removing inconsistencies, errors, and irrelevant data to ensure a clean dataset for analysis.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3686" y="6213396"/>
            <a:ext cx="18145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Normalization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Standardizing the data to ensure consistency and accuracy in further analysis and modeling.</a:t>
            </a:r>
            <a:endParaRPr lang="en-US" sz="173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800" y="0"/>
            <a:ext cx="3911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Step 2: Exploratory Data Analysis and Visualization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Pattern Identification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recurring traffic patterns and anomaly detection using exploratory data analysis techniques.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819876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Visualization Techniques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advanced visualization tools to represent complex traffic data in an understandable format.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4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Trend Analysis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Conducting trend analysis to understand traffic flow variations and potential hotspot areas.</a:t>
            </a:r>
            <a:endParaRPr lang="en-US" sz="174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206</TotalTime>
  <Words>533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16</cp:revision>
  <dcterms:created xsi:type="dcterms:W3CDTF">2024-03-16T16:03:40Z</dcterms:created>
  <dcterms:modified xsi:type="dcterms:W3CDTF">2024-03-17T07:21:11Z</dcterms:modified>
</cp:coreProperties>
</file>